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8954bc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8954b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3f868f5c2_4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3f868f5c2_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3f868f5c2_4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3f868f5c2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3f868f5c2_4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3f868f5c2_4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3f868f5c2_4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3f868f5c2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3f868f5c2_4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3f868f5c2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6f8954bc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6f8954b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3f868f5c2_4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3f868f5c2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3f868f5c2_4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3f868f5c2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3f868f5c2_4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3f868f5c2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3f868f5c2_4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3f868f5c2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6f8954bc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6f8954b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3f868f5c2_4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3f868f5c2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3f868f5c2_4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3f868f5c2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3f868f5c2_7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3f868f5c2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3f868f5c2_7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3f868f5c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3f868f5c2_7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3f868f5c2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3f868f5c2_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3f868f5c2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954bc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954b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8954bc_0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954b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53f868f5c2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53f868f5c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3f868f5c2_4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3f868f5c2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3f868f5c2_4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3f868f5c2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3f868f5c2_4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3f868f5c2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8954bc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8954b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gif"/><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gif"/><Relationship Id="rId4"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Proyecto 3</a:t>
            </a:r>
            <a:endParaRPr/>
          </a:p>
          <a:p>
            <a:pPr indent="0" lvl="0" marL="0" rtl="0" algn="ctr">
              <a:spcBef>
                <a:spcPts val="0"/>
              </a:spcBef>
              <a:spcAft>
                <a:spcPts val="0"/>
              </a:spcAft>
              <a:buNone/>
            </a:pPr>
            <a:r>
              <a:rPr lang="en" sz="3500"/>
              <a:t>Escenas realistas</a:t>
            </a:r>
            <a:endParaRPr sz="35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Manuel Tauro - Facundo Bernardini</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idx="1" type="body"/>
          </p:nvPr>
        </p:nvSpPr>
        <p:spPr>
          <a:xfrm>
            <a:off x="410400" y="1161000"/>
            <a:ext cx="8323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t>Dentro de la camioneta tenemos diferentes paneles de control. Uno de ellos </a:t>
            </a:r>
            <a:r>
              <a:rPr lang="en" sz="1500"/>
              <a:t>está</a:t>
            </a:r>
            <a:r>
              <a:rPr lang="en" sz="1500"/>
              <a:t> compuesto de diferentes objetos dentro de un objeto padre. Si se observa </a:t>
            </a:r>
            <a:r>
              <a:rPr lang="en" sz="1500"/>
              <a:t>más</a:t>
            </a:r>
            <a:r>
              <a:rPr lang="en" sz="1500"/>
              <a:t> a detalle, dentro del inspector podemos ver que casi todos estos objetos hijos poseen el mismo material. Se observa que cada objeto va tomando diferentes partes de los mapas del material, dando este efecto.</a:t>
            </a:r>
            <a:endParaRPr sz="1500"/>
          </a:p>
        </p:txBody>
      </p:sp>
      <p:sp>
        <p:nvSpPr>
          <p:cNvPr id="128" name="Google Shape;128;p22"/>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Otro efecto interesante</a:t>
            </a:r>
            <a:endParaRPr/>
          </a:p>
        </p:txBody>
      </p:sp>
      <p:pic>
        <p:nvPicPr>
          <p:cNvPr id="129" name="Google Shape;129;p22"/>
          <p:cNvPicPr preferRelativeResize="0"/>
          <p:nvPr/>
        </p:nvPicPr>
        <p:blipFill>
          <a:blip r:embed="rId3">
            <a:alphaModFix/>
          </a:blip>
          <a:stretch>
            <a:fillRect/>
          </a:stretch>
        </p:blipFill>
        <p:spPr>
          <a:xfrm>
            <a:off x="1103716" y="2422400"/>
            <a:ext cx="3300576" cy="2571750"/>
          </a:xfrm>
          <a:prstGeom prst="rect">
            <a:avLst/>
          </a:prstGeom>
          <a:noFill/>
          <a:ln>
            <a:noFill/>
          </a:ln>
        </p:spPr>
      </p:pic>
      <p:pic>
        <p:nvPicPr>
          <p:cNvPr id="130" name="Google Shape;130;p22"/>
          <p:cNvPicPr preferRelativeResize="0"/>
          <p:nvPr/>
        </p:nvPicPr>
        <p:blipFill>
          <a:blip r:embed="rId4">
            <a:alphaModFix/>
          </a:blip>
          <a:stretch>
            <a:fillRect/>
          </a:stretch>
        </p:blipFill>
        <p:spPr>
          <a:xfrm>
            <a:off x="4494596" y="2422400"/>
            <a:ext cx="3545683"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idx="1" type="body"/>
          </p:nvPr>
        </p:nvSpPr>
        <p:spPr>
          <a:xfrm>
            <a:off x="410400" y="1237200"/>
            <a:ext cx="8323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Se utilizan cuatro </a:t>
            </a:r>
            <a:r>
              <a:rPr lang="en" sz="1600"/>
              <a:t>cámaras</a:t>
            </a:r>
            <a:r>
              <a:rPr lang="en" sz="1600"/>
              <a:t>, una para cada escenario en el juego. </a:t>
            </a:r>
            <a:endParaRPr sz="1600"/>
          </a:p>
          <a:p>
            <a:pPr indent="0" lvl="0" marL="0" rtl="0" algn="l">
              <a:spcBef>
                <a:spcPts val="1200"/>
              </a:spcBef>
              <a:spcAft>
                <a:spcPts val="0"/>
              </a:spcAft>
              <a:buNone/>
            </a:pPr>
            <a:r>
              <a:rPr lang="en" sz="1600"/>
              <a:t>Originalmente se colocaron en una </a:t>
            </a:r>
            <a:r>
              <a:rPr lang="en" sz="1600"/>
              <a:t>posición</a:t>
            </a:r>
            <a:r>
              <a:rPr lang="en" sz="1600"/>
              <a:t> pero, a lo largo del desarrollo de la escena, las posiciones fueron cambiando para poder observar mejor ciertos puntos del escenario. </a:t>
            </a:r>
            <a:endParaRPr sz="1600"/>
          </a:p>
          <a:p>
            <a:pPr indent="0" lvl="0" marL="0" rtl="0" algn="l">
              <a:spcBef>
                <a:spcPts val="1200"/>
              </a:spcBef>
              <a:spcAft>
                <a:spcPts val="0"/>
              </a:spcAft>
              <a:buNone/>
            </a:pPr>
            <a:r>
              <a:rPr lang="en" sz="1600"/>
              <a:t>A </a:t>
            </a:r>
            <a:r>
              <a:rPr lang="en" sz="1600"/>
              <a:t>través</a:t>
            </a:r>
            <a:r>
              <a:rPr lang="en" sz="1600"/>
              <a:t> de estas cuatro </a:t>
            </a:r>
            <a:r>
              <a:rPr lang="en" sz="1600"/>
              <a:t>cámaras</a:t>
            </a:r>
            <a:r>
              <a:rPr lang="en" sz="1600"/>
              <a:t> </a:t>
            </a:r>
            <a:r>
              <a:rPr lang="en" sz="1600"/>
              <a:t>también</a:t>
            </a:r>
            <a:r>
              <a:rPr lang="en" sz="1600"/>
              <a:t> se intenta mostrar la mayor cantidad de detalles posible de los materiales y los </a:t>
            </a:r>
            <a:r>
              <a:rPr lang="en" sz="1600"/>
              <a:t>objetos</a:t>
            </a:r>
            <a:r>
              <a:rPr lang="en" sz="1600"/>
              <a:t> utilizados.</a:t>
            </a:r>
            <a:endParaRPr sz="1600"/>
          </a:p>
          <a:p>
            <a:pPr indent="0" lvl="0" marL="0" rtl="0" algn="l">
              <a:spcBef>
                <a:spcPts val="1200"/>
              </a:spcBef>
              <a:spcAft>
                <a:spcPts val="1200"/>
              </a:spcAft>
              <a:buNone/>
            </a:pPr>
            <a:r>
              <a:rPr lang="en" sz="1600"/>
              <a:t>Como extra, en cada </a:t>
            </a:r>
            <a:r>
              <a:rPr lang="en" sz="1600"/>
              <a:t>cámara</a:t>
            </a:r>
            <a:r>
              <a:rPr lang="en" sz="1600"/>
              <a:t> se agregó la posibilidad de activar y desactivar, utilizando la tecla P, diferentes efectos de </a:t>
            </a:r>
            <a:r>
              <a:rPr lang="en" sz="1600"/>
              <a:t>postprocesado.</a:t>
            </a:r>
            <a:r>
              <a:rPr lang="en" sz="1600"/>
              <a:t> Consideramos que estos efectos no son necesarios para una mejor jugabilidad, por lo cual utilizamos la tecla mencionada para que el jugador los active y desactive a su gusto.</a:t>
            </a:r>
            <a:endParaRPr sz="1600"/>
          </a:p>
        </p:txBody>
      </p:sp>
      <p:sp>
        <p:nvSpPr>
          <p:cNvPr id="136" name="Google Shape;136;p23"/>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Cámaras - Generales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idx="1" type="body"/>
          </p:nvPr>
        </p:nvSpPr>
        <p:spPr>
          <a:xfrm>
            <a:off x="410400" y="1237200"/>
            <a:ext cx="8323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En la </a:t>
            </a:r>
            <a:r>
              <a:rPr lang="en" sz="1600"/>
              <a:t>habitación</a:t>
            </a:r>
            <a:r>
              <a:rPr lang="en" sz="1600"/>
              <a:t> se colocaron dos espejos diferentes. </a:t>
            </a:r>
            <a:endParaRPr sz="1600"/>
          </a:p>
          <a:p>
            <a:pPr indent="0" lvl="0" marL="0" rtl="0" algn="l">
              <a:spcBef>
                <a:spcPts val="1200"/>
              </a:spcBef>
              <a:spcAft>
                <a:spcPts val="1200"/>
              </a:spcAft>
              <a:buNone/>
            </a:pPr>
            <a:r>
              <a:rPr lang="en" sz="1600"/>
              <a:t>Estos espejos reflejan gracias a </a:t>
            </a:r>
            <a:r>
              <a:rPr lang="en" sz="1600"/>
              <a:t>cámaras</a:t>
            </a:r>
            <a:r>
              <a:rPr lang="en" sz="1600"/>
              <a:t> posicionadas a mano, las cuales renderizan en una “Render Texture” (texturas sobre las que se puede renderizar) que es aplicada como mapa de color en el plano del espejo.</a:t>
            </a:r>
            <a:endParaRPr sz="1600"/>
          </a:p>
        </p:txBody>
      </p:sp>
      <p:sp>
        <p:nvSpPr>
          <p:cNvPr id="142" name="Google Shape;142;p24"/>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Cámaras - Espejos</a:t>
            </a:r>
            <a:endParaRPr/>
          </a:p>
        </p:txBody>
      </p:sp>
      <p:pic>
        <p:nvPicPr>
          <p:cNvPr id="143" name="Google Shape;143;p24"/>
          <p:cNvPicPr preferRelativeResize="0"/>
          <p:nvPr/>
        </p:nvPicPr>
        <p:blipFill>
          <a:blip r:embed="rId3">
            <a:alphaModFix/>
          </a:blip>
          <a:stretch>
            <a:fillRect/>
          </a:stretch>
        </p:blipFill>
        <p:spPr>
          <a:xfrm>
            <a:off x="2523850" y="2703000"/>
            <a:ext cx="4096299" cy="232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idx="1" type="body"/>
          </p:nvPr>
        </p:nvSpPr>
        <p:spPr>
          <a:xfrm>
            <a:off x="410400" y="1237200"/>
            <a:ext cx="8323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El escenario de la camioneta se plantea como camioneta </a:t>
            </a:r>
            <a:r>
              <a:rPr lang="en" sz="1600"/>
              <a:t>espía</a:t>
            </a:r>
            <a:r>
              <a:rPr lang="en" sz="1600"/>
              <a:t> o camioneta de vigilancia. Esta posee diferentes </a:t>
            </a:r>
            <a:r>
              <a:rPr lang="en" sz="1600"/>
              <a:t>cámaras</a:t>
            </a:r>
            <a:r>
              <a:rPr lang="en" sz="1600"/>
              <a:t> de seguridad y paneles de control. </a:t>
            </a:r>
            <a:endParaRPr sz="1600"/>
          </a:p>
          <a:p>
            <a:pPr indent="0" lvl="0" marL="0" rtl="0" algn="l">
              <a:spcBef>
                <a:spcPts val="1200"/>
              </a:spcBef>
              <a:spcAft>
                <a:spcPts val="1200"/>
              </a:spcAft>
              <a:buNone/>
            </a:pPr>
            <a:r>
              <a:rPr lang="en" sz="1600"/>
              <a:t>Para realizar esto se colocaron dos </a:t>
            </a:r>
            <a:r>
              <a:rPr lang="en" sz="1600"/>
              <a:t>cámaras</a:t>
            </a:r>
            <a:r>
              <a:rPr lang="en" sz="1600"/>
              <a:t> fuera de la propia camioneta y otras seis </a:t>
            </a:r>
            <a:r>
              <a:rPr lang="en" sz="1600"/>
              <a:t>cámaras</a:t>
            </a:r>
            <a:r>
              <a:rPr lang="en" sz="1600"/>
              <a:t> en los distintos escenarios. Todas estas son renderizadas sobre una “Render Texture” diferente para luego aplicarlas sobre el plano de cada pantalla como mapa de color. A tres de estas </a:t>
            </a:r>
            <a:r>
              <a:rPr lang="en" sz="1600"/>
              <a:t>cámaras</a:t>
            </a:r>
            <a:r>
              <a:rPr lang="en" sz="1600"/>
              <a:t> se les aplica un efecto de post procesado que simula una </a:t>
            </a:r>
            <a:r>
              <a:rPr lang="en" sz="1600"/>
              <a:t>cámara</a:t>
            </a:r>
            <a:r>
              <a:rPr lang="en" sz="1600"/>
              <a:t> </a:t>
            </a:r>
            <a:r>
              <a:rPr lang="en" sz="1600"/>
              <a:t>térmica</a:t>
            </a:r>
            <a:r>
              <a:rPr lang="en" sz="1600"/>
              <a:t>.</a:t>
            </a:r>
            <a:endParaRPr sz="1600"/>
          </a:p>
        </p:txBody>
      </p:sp>
      <p:sp>
        <p:nvSpPr>
          <p:cNvPr id="149" name="Google Shape;149;p25"/>
          <p:cNvSpPr txBox="1"/>
          <p:nvPr>
            <p:ph type="title"/>
          </p:nvPr>
        </p:nvSpPr>
        <p:spPr>
          <a:xfrm>
            <a:off x="311700" y="195450"/>
            <a:ext cx="5543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Cámaras - </a:t>
            </a:r>
            <a:r>
              <a:rPr lang="en"/>
              <a:t>Cámaras</a:t>
            </a:r>
            <a:r>
              <a:rPr lang="en"/>
              <a:t> de seguridad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195450"/>
            <a:ext cx="5543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Cámaras - Cámaras de seguridad</a:t>
            </a:r>
            <a:endParaRPr/>
          </a:p>
        </p:txBody>
      </p:sp>
      <p:pic>
        <p:nvPicPr>
          <p:cNvPr id="155" name="Google Shape;155;p26"/>
          <p:cNvPicPr preferRelativeResize="0"/>
          <p:nvPr/>
        </p:nvPicPr>
        <p:blipFill>
          <a:blip r:embed="rId3">
            <a:alphaModFix/>
          </a:blip>
          <a:stretch>
            <a:fillRect/>
          </a:stretch>
        </p:blipFill>
        <p:spPr>
          <a:xfrm>
            <a:off x="896175" y="951150"/>
            <a:ext cx="7351644" cy="3887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cxnSp>
        <p:nvCxnSpPr>
          <p:cNvPr id="160" name="Google Shape;160;p27"/>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61" name="Google Shape;161;p27"/>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sp>
        <p:nvSpPr>
          <p:cNvPr id="162" name="Google Shape;162;p27"/>
          <p:cNvSpPr txBox="1"/>
          <p:nvPr>
            <p:ph idx="4294967295" type="body"/>
          </p:nvPr>
        </p:nvSpPr>
        <p:spPr>
          <a:xfrm>
            <a:off x="318850" y="3771900"/>
            <a:ext cx="3999900" cy="530400"/>
          </a:xfrm>
          <a:prstGeom prst="rect">
            <a:avLst/>
          </a:prstGeom>
        </p:spPr>
        <p:txBody>
          <a:bodyPr anchorCtr="0" anchor="b" bIns="91425" lIns="91425" spcFirstLastPara="1" rIns="91425" wrap="square" tIns="91425">
            <a:normAutofit/>
          </a:bodyPr>
          <a:lstStyle/>
          <a:p>
            <a:pPr indent="0" lvl="0" marL="0" rtl="0" algn="l">
              <a:lnSpc>
                <a:spcPct val="100000"/>
              </a:lnSpc>
              <a:spcBef>
                <a:spcPts val="0"/>
              </a:spcBef>
              <a:spcAft>
                <a:spcPts val="0"/>
              </a:spcAft>
              <a:buNone/>
            </a:pPr>
            <a:r>
              <a:rPr b="1" lang="en" sz="2100">
                <a:solidFill>
                  <a:schemeClr val="accent3"/>
                </a:solidFill>
              </a:rPr>
              <a:t>Post procesado</a:t>
            </a:r>
            <a:endParaRPr b="1" sz="2100">
              <a:solidFill>
                <a:schemeClr val="accent3"/>
              </a:solidFill>
            </a:endParaRPr>
          </a:p>
        </p:txBody>
      </p:sp>
      <p:sp>
        <p:nvSpPr>
          <p:cNvPr id="163" name="Google Shape;163;p27"/>
          <p:cNvSpPr txBox="1"/>
          <p:nvPr>
            <p:ph idx="4294967295" type="body"/>
          </p:nvPr>
        </p:nvSpPr>
        <p:spPr>
          <a:xfrm>
            <a:off x="318844" y="4228050"/>
            <a:ext cx="3999900" cy="63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Cámara</a:t>
            </a:r>
            <a:r>
              <a:rPr lang="en" sz="1600"/>
              <a:t> “Exterior” - Efecto “Pixelate”</a:t>
            </a:r>
            <a:endParaRPr sz="1600"/>
          </a:p>
        </p:txBody>
      </p:sp>
      <p:sp>
        <p:nvSpPr>
          <p:cNvPr id="164" name="Google Shape;164;p27"/>
          <p:cNvSpPr txBox="1"/>
          <p:nvPr>
            <p:ph idx="4294967295" type="body"/>
          </p:nvPr>
        </p:nvSpPr>
        <p:spPr>
          <a:xfrm>
            <a:off x="4825250" y="3771900"/>
            <a:ext cx="3999900" cy="530400"/>
          </a:xfrm>
          <a:prstGeom prst="rect">
            <a:avLst/>
          </a:prstGeom>
        </p:spPr>
        <p:txBody>
          <a:bodyPr anchorCtr="0" anchor="b" bIns="91425" lIns="91425" spcFirstLastPara="1" rIns="91425" wrap="square" tIns="91425">
            <a:normAutofit/>
          </a:bodyPr>
          <a:lstStyle/>
          <a:p>
            <a:pPr indent="0" lvl="0" marL="0" rtl="0" algn="l">
              <a:lnSpc>
                <a:spcPct val="100000"/>
              </a:lnSpc>
              <a:spcBef>
                <a:spcPts val="0"/>
              </a:spcBef>
              <a:spcAft>
                <a:spcPts val="0"/>
              </a:spcAft>
              <a:buNone/>
            </a:pPr>
            <a:r>
              <a:rPr b="1" lang="en" sz="2100">
                <a:solidFill>
                  <a:schemeClr val="accent3"/>
                </a:solidFill>
              </a:rPr>
              <a:t>Post procesado</a:t>
            </a:r>
            <a:endParaRPr b="1" sz="2100">
              <a:solidFill>
                <a:schemeClr val="accent3"/>
              </a:solidFill>
            </a:endParaRPr>
          </a:p>
        </p:txBody>
      </p:sp>
      <p:sp>
        <p:nvSpPr>
          <p:cNvPr id="165" name="Google Shape;165;p27"/>
          <p:cNvSpPr txBox="1"/>
          <p:nvPr>
            <p:ph idx="4294967295" type="body"/>
          </p:nvPr>
        </p:nvSpPr>
        <p:spPr>
          <a:xfrm>
            <a:off x="4825256" y="4228050"/>
            <a:ext cx="3999900" cy="63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Cámara</a:t>
            </a:r>
            <a:r>
              <a:rPr lang="en" sz="1600"/>
              <a:t> “Granja” - Efecto “Slice”</a:t>
            </a:r>
            <a:endParaRPr sz="1600"/>
          </a:p>
        </p:txBody>
      </p:sp>
      <p:pic>
        <p:nvPicPr>
          <p:cNvPr id="166" name="Google Shape;166;p27"/>
          <p:cNvPicPr preferRelativeResize="0"/>
          <p:nvPr/>
        </p:nvPicPr>
        <p:blipFill>
          <a:blip r:embed="rId3">
            <a:alphaModFix/>
          </a:blip>
          <a:stretch>
            <a:fillRect/>
          </a:stretch>
        </p:blipFill>
        <p:spPr>
          <a:xfrm>
            <a:off x="154575" y="724825"/>
            <a:ext cx="4328449" cy="2630750"/>
          </a:xfrm>
          <a:prstGeom prst="rect">
            <a:avLst/>
          </a:prstGeom>
          <a:noFill/>
          <a:ln>
            <a:noFill/>
          </a:ln>
        </p:spPr>
      </p:pic>
      <p:pic>
        <p:nvPicPr>
          <p:cNvPr id="167" name="Google Shape;167;p27"/>
          <p:cNvPicPr preferRelativeResize="0"/>
          <p:nvPr/>
        </p:nvPicPr>
        <p:blipFill>
          <a:blip r:embed="rId4">
            <a:alphaModFix/>
          </a:blip>
          <a:stretch>
            <a:fillRect/>
          </a:stretch>
        </p:blipFill>
        <p:spPr>
          <a:xfrm>
            <a:off x="4660975" y="736263"/>
            <a:ext cx="4328452" cy="2607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cxnSp>
        <p:nvCxnSpPr>
          <p:cNvPr id="172" name="Google Shape;172;p28"/>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73" name="Google Shape;173;p28"/>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sp>
        <p:nvSpPr>
          <p:cNvPr id="174" name="Google Shape;174;p28"/>
          <p:cNvSpPr txBox="1"/>
          <p:nvPr>
            <p:ph idx="4294967295" type="body"/>
          </p:nvPr>
        </p:nvSpPr>
        <p:spPr>
          <a:xfrm>
            <a:off x="318850" y="3771900"/>
            <a:ext cx="3999900" cy="530400"/>
          </a:xfrm>
          <a:prstGeom prst="rect">
            <a:avLst/>
          </a:prstGeom>
        </p:spPr>
        <p:txBody>
          <a:bodyPr anchorCtr="0" anchor="b" bIns="91425" lIns="91425" spcFirstLastPara="1" rIns="91425" wrap="square" tIns="91425">
            <a:normAutofit/>
          </a:bodyPr>
          <a:lstStyle/>
          <a:p>
            <a:pPr indent="0" lvl="0" marL="0" rtl="0" algn="l">
              <a:lnSpc>
                <a:spcPct val="100000"/>
              </a:lnSpc>
              <a:spcBef>
                <a:spcPts val="0"/>
              </a:spcBef>
              <a:spcAft>
                <a:spcPts val="0"/>
              </a:spcAft>
              <a:buNone/>
            </a:pPr>
            <a:r>
              <a:rPr b="1" lang="en" sz="2100">
                <a:solidFill>
                  <a:schemeClr val="accent3"/>
                </a:solidFill>
              </a:rPr>
              <a:t>Post procesado</a:t>
            </a:r>
            <a:endParaRPr b="1" sz="2100">
              <a:solidFill>
                <a:schemeClr val="accent3"/>
              </a:solidFill>
            </a:endParaRPr>
          </a:p>
        </p:txBody>
      </p:sp>
      <p:sp>
        <p:nvSpPr>
          <p:cNvPr id="175" name="Google Shape;175;p28"/>
          <p:cNvSpPr txBox="1"/>
          <p:nvPr>
            <p:ph idx="4294967295" type="body"/>
          </p:nvPr>
        </p:nvSpPr>
        <p:spPr>
          <a:xfrm>
            <a:off x="318844" y="4228050"/>
            <a:ext cx="3999900" cy="63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Cámara</a:t>
            </a:r>
            <a:r>
              <a:rPr lang="en" sz="1600"/>
              <a:t> “Habitación” - Efecto “RGB Shift”</a:t>
            </a:r>
            <a:endParaRPr sz="1600"/>
          </a:p>
        </p:txBody>
      </p:sp>
      <p:sp>
        <p:nvSpPr>
          <p:cNvPr id="176" name="Google Shape;176;p28"/>
          <p:cNvSpPr txBox="1"/>
          <p:nvPr>
            <p:ph idx="4294967295" type="body"/>
          </p:nvPr>
        </p:nvSpPr>
        <p:spPr>
          <a:xfrm>
            <a:off x="4825250" y="3771900"/>
            <a:ext cx="3999900" cy="530400"/>
          </a:xfrm>
          <a:prstGeom prst="rect">
            <a:avLst/>
          </a:prstGeom>
        </p:spPr>
        <p:txBody>
          <a:bodyPr anchorCtr="0" anchor="b" bIns="91425" lIns="91425" spcFirstLastPara="1" rIns="91425" wrap="square" tIns="91425">
            <a:normAutofit/>
          </a:bodyPr>
          <a:lstStyle/>
          <a:p>
            <a:pPr indent="0" lvl="0" marL="0" rtl="0" algn="l">
              <a:lnSpc>
                <a:spcPct val="100000"/>
              </a:lnSpc>
              <a:spcBef>
                <a:spcPts val="0"/>
              </a:spcBef>
              <a:spcAft>
                <a:spcPts val="0"/>
              </a:spcAft>
              <a:buNone/>
            </a:pPr>
            <a:r>
              <a:rPr b="1" lang="en" sz="2100">
                <a:solidFill>
                  <a:schemeClr val="accent3"/>
                </a:solidFill>
              </a:rPr>
              <a:t>Post procesado</a:t>
            </a:r>
            <a:endParaRPr b="1" sz="2100">
              <a:solidFill>
                <a:schemeClr val="accent3"/>
              </a:solidFill>
            </a:endParaRPr>
          </a:p>
        </p:txBody>
      </p:sp>
      <p:sp>
        <p:nvSpPr>
          <p:cNvPr id="177" name="Google Shape;177;p28"/>
          <p:cNvSpPr txBox="1"/>
          <p:nvPr>
            <p:ph idx="4294967295" type="body"/>
          </p:nvPr>
        </p:nvSpPr>
        <p:spPr>
          <a:xfrm>
            <a:off x="4825256" y="4228050"/>
            <a:ext cx="3999900" cy="63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a:t>
            </a:r>
            <a:r>
              <a:rPr lang="en" sz="1600"/>
              <a:t>ámara</a:t>
            </a:r>
            <a:r>
              <a:rPr lang="en" sz="1600"/>
              <a:t> “Camioneta” - Efecto “Ripple”</a:t>
            </a:r>
            <a:endParaRPr sz="1600"/>
          </a:p>
        </p:txBody>
      </p:sp>
      <p:pic>
        <p:nvPicPr>
          <p:cNvPr id="178" name="Google Shape;178;p28"/>
          <p:cNvPicPr preferRelativeResize="0"/>
          <p:nvPr/>
        </p:nvPicPr>
        <p:blipFill>
          <a:blip r:embed="rId3">
            <a:alphaModFix/>
          </a:blip>
          <a:stretch>
            <a:fillRect/>
          </a:stretch>
        </p:blipFill>
        <p:spPr>
          <a:xfrm>
            <a:off x="150275" y="724825"/>
            <a:ext cx="4337049" cy="2630750"/>
          </a:xfrm>
          <a:prstGeom prst="rect">
            <a:avLst/>
          </a:prstGeom>
          <a:noFill/>
          <a:ln>
            <a:noFill/>
          </a:ln>
        </p:spPr>
      </p:pic>
      <p:pic>
        <p:nvPicPr>
          <p:cNvPr id="179" name="Google Shape;179;p28"/>
          <p:cNvPicPr preferRelativeResize="0"/>
          <p:nvPr/>
        </p:nvPicPr>
        <p:blipFill>
          <a:blip r:embed="rId4">
            <a:alphaModFix/>
          </a:blip>
          <a:stretch>
            <a:fillRect/>
          </a:stretch>
        </p:blipFill>
        <p:spPr>
          <a:xfrm>
            <a:off x="4649250" y="724825"/>
            <a:ext cx="4351876" cy="263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cxnSp>
        <p:nvCxnSpPr>
          <p:cNvPr id="184" name="Google Shape;184;p29"/>
          <p:cNvCxnSpPr/>
          <p:nvPr/>
        </p:nvCxnSpPr>
        <p:spPr>
          <a:xfrm>
            <a:off x="2610425" y="3724283"/>
            <a:ext cx="3891000" cy="0"/>
          </a:xfrm>
          <a:prstGeom prst="straightConnector1">
            <a:avLst/>
          </a:prstGeom>
          <a:noFill/>
          <a:ln cap="flat" cmpd="sng" w="19050">
            <a:solidFill>
              <a:schemeClr val="lt2"/>
            </a:solidFill>
            <a:prstDash val="solid"/>
            <a:round/>
            <a:headEnd len="sm" w="sm" type="none"/>
            <a:tailEnd len="sm" w="sm" type="none"/>
          </a:ln>
        </p:spPr>
      </p:cxnSp>
      <p:sp>
        <p:nvSpPr>
          <p:cNvPr id="185" name="Google Shape;185;p29"/>
          <p:cNvSpPr txBox="1"/>
          <p:nvPr>
            <p:ph idx="4294967295" type="body"/>
          </p:nvPr>
        </p:nvSpPr>
        <p:spPr>
          <a:xfrm>
            <a:off x="2495850" y="3771900"/>
            <a:ext cx="3999900" cy="530400"/>
          </a:xfrm>
          <a:prstGeom prst="rect">
            <a:avLst/>
          </a:prstGeom>
        </p:spPr>
        <p:txBody>
          <a:bodyPr anchorCtr="0" anchor="b" bIns="91425" lIns="91425" spcFirstLastPara="1" rIns="91425" wrap="square" tIns="91425">
            <a:normAutofit/>
          </a:bodyPr>
          <a:lstStyle/>
          <a:p>
            <a:pPr indent="0" lvl="0" marL="0" rtl="0" algn="l">
              <a:lnSpc>
                <a:spcPct val="100000"/>
              </a:lnSpc>
              <a:spcBef>
                <a:spcPts val="0"/>
              </a:spcBef>
              <a:spcAft>
                <a:spcPts val="0"/>
              </a:spcAft>
              <a:buNone/>
            </a:pPr>
            <a:r>
              <a:rPr b="1" lang="en" sz="2100">
                <a:solidFill>
                  <a:schemeClr val="accent3"/>
                </a:solidFill>
              </a:rPr>
              <a:t>Post procesado</a:t>
            </a:r>
            <a:endParaRPr b="1" sz="2100">
              <a:solidFill>
                <a:schemeClr val="accent3"/>
              </a:solidFill>
            </a:endParaRPr>
          </a:p>
        </p:txBody>
      </p:sp>
      <p:sp>
        <p:nvSpPr>
          <p:cNvPr id="186" name="Google Shape;186;p29"/>
          <p:cNvSpPr txBox="1"/>
          <p:nvPr>
            <p:ph idx="4294967295" type="body"/>
          </p:nvPr>
        </p:nvSpPr>
        <p:spPr>
          <a:xfrm>
            <a:off x="2487501" y="4228050"/>
            <a:ext cx="4321500" cy="639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1600"/>
              <a:t>Cámaras de seguridad - Efecto “Hue saturation”</a:t>
            </a:r>
            <a:endParaRPr sz="1600"/>
          </a:p>
        </p:txBody>
      </p:sp>
      <p:pic>
        <p:nvPicPr>
          <p:cNvPr id="187" name="Google Shape;187;p29"/>
          <p:cNvPicPr preferRelativeResize="0"/>
          <p:nvPr/>
        </p:nvPicPr>
        <p:blipFill rotWithShape="1">
          <a:blip r:embed="rId3">
            <a:alphaModFix/>
          </a:blip>
          <a:srcRect b="0" l="3208" r="1869" t="0"/>
          <a:stretch/>
        </p:blipFill>
        <p:spPr>
          <a:xfrm>
            <a:off x="1060225" y="380075"/>
            <a:ext cx="7090600" cy="3068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idx="1" type="body"/>
          </p:nvPr>
        </p:nvSpPr>
        <p:spPr>
          <a:xfrm>
            <a:off x="410400" y="1542000"/>
            <a:ext cx="5579400" cy="35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Utilizando la herramienta de Unity para generar sistemas de partículas nos decidimos en </a:t>
            </a:r>
            <a:r>
              <a:rPr lang="en" sz="1600"/>
              <a:t>simular fuego y lluvia.</a:t>
            </a:r>
            <a:endParaRPr sz="1600"/>
          </a:p>
          <a:p>
            <a:pPr indent="0" lvl="0" marL="0" rtl="0" algn="l">
              <a:spcBef>
                <a:spcPts val="1200"/>
              </a:spcBef>
              <a:spcAft>
                <a:spcPts val="0"/>
              </a:spcAft>
              <a:buNone/>
            </a:pPr>
            <a:r>
              <a:rPr lang="en" sz="1600"/>
              <a:t>En el caso del fuego tuvimos que utilizar una imagen para darle la textura a las llamas y el humo.</a:t>
            </a:r>
            <a:endParaRPr sz="1600"/>
          </a:p>
          <a:p>
            <a:pPr indent="0" lvl="0" marL="0" rtl="0" algn="l">
              <a:spcBef>
                <a:spcPts val="1200"/>
              </a:spcBef>
              <a:spcAft>
                <a:spcPts val="0"/>
              </a:spcAft>
              <a:buNone/>
            </a:pPr>
            <a:r>
              <a:rPr lang="en" sz="1600"/>
              <a:t>Para recrear la lluvia solo modificamos los parámetros del generador de partículas, para darle forma a las gotas como si estuvieran cayendo.</a:t>
            </a:r>
            <a:endParaRPr sz="1600"/>
          </a:p>
          <a:p>
            <a:pPr indent="0" lvl="0" marL="0" rtl="0" algn="l">
              <a:spcBef>
                <a:spcPts val="1200"/>
              </a:spcBef>
              <a:spcAft>
                <a:spcPts val="1200"/>
              </a:spcAft>
              <a:buNone/>
            </a:pPr>
            <a:r>
              <a:t/>
            </a:r>
            <a:endParaRPr sz="1600"/>
          </a:p>
        </p:txBody>
      </p:sp>
      <p:sp>
        <p:nvSpPr>
          <p:cNvPr id="193" name="Google Shape;193;p30"/>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Sistemas de partículas</a:t>
            </a:r>
            <a:endParaRPr/>
          </a:p>
        </p:txBody>
      </p:sp>
      <p:pic>
        <p:nvPicPr>
          <p:cNvPr id="194" name="Google Shape;194;p30"/>
          <p:cNvPicPr preferRelativeResize="0"/>
          <p:nvPr/>
        </p:nvPicPr>
        <p:blipFill>
          <a:blip r:embed="rId3">
            <a:alphaModFix/>
          </a:blip>
          <a:stretch>
            <a:fillRect/>
          </a:stretch>
        </p:blipFill>
        <p:spPr>
          <a:xfrm>
            <a:off x="6181200" y="1443675"/>
            <a:ext cx="2681500" cy="268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idx="1" type="body"/>
          </p:nvPr>
        </p:nvSpPr>
        <p:spPr>
          <a:xfrm>
            <a:off x="410400" y="1237200"/>
            <a:ext cx="8323200" cy="34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Para el correcto funcionamiento del juego tuvimos que desarrollar diferentes scripts:</a:t>
            </a:r>
            <a:endParaRPr sz="1600"/>
          </a:p>
          <a:p>
            <a:pPr indent="-330200" lvl="0" marL="457200" rtl="0" algn="l">
              <a:spcBef>
                <a:spcPts val="1200"/>
              </a:spcBef>
              <a:spcAft>
                <a:spcPts val="0"/>
              </a:spcAft>
              <a:buSzPts val="1600"/>
              <a:buChar char="●"/>
            </a:pPr>
            <a:r>
              <a:rPr b="1" lang="en" sz="1600"/>
              <a:t>CameraAdmin: </a:t>
            </a:r>
            <a:r>
              <a:rPr lang="en" sz="1600"/>
              <a:t>Activa y desactiva las diferentes </a:t>
            </a:r>
            <a:r>
              <a:rPr lang="en" sz="1600"/>
              <a:t>cámaras</a:t>
            </a:r>
            <a:r>
              <a:rPr lang="en" sz="1600"/>
              <a:t> de la escena </a:t>
            </a:r>
            <a:r>
              <a:rPr lang="en" sz="1600"/>
              <a:t>según</a:t>
            </a:r>
            <a:r>
              <a:rPr lang="en" sz="1600"/>
              <a:t> en </a:t>
            </a:r>
            <a:r>
              <a:rPr lang="en" sz="1600"/>
              <a:t>qué</a:t>
            </a:r>
            <a:r>
              <a:rPr lang="en" sz="1600"/>
              <a:t> escenario se encuentre el jugador, o qué </a:t>
            </a:r>
            <a:r>
              <a:rPr lang="en" sz="1600"/>
              <a:t>anomalía</a:t>
            </a:r>
            <a:r>
              <a:rPr lang="en" sz="1600"/>
              <a:t> </a:t>
            </a:r>
            <a:r>
              <a:rPr lang="en" sz="1600"/>
              <a:t>está</a:t>
            </a:r>
            <a:r>
              <a:rPr lang="en" sz="1600"/>
              <a:t> sucediendo en ese momento. No es un script modular, sino que </a:t>
            </a:r>
            <a:r>
              <a:rPr lang="en" sz="1600"/>
              <a:t>está</a:t>
            </a:r>
            <a:r>
              <a:rPr lang="en" sz="1600"/>
              <a:t> hecho a medida </a:t>
            </a:r>
            <a:r>
              <a:rPr lang="en" sz="1600"/>
              <a:t>según</a:t>
            </a:r>
            <a:r>
              <a:rPr lang="en" sz="1600"/>
              <a:t> las necesidades.</a:t>
            </a:r>
            <a:endParaRPr sz="1600"/>
          </a:p>
          <a:p>
            <a:pPr indent="-330200" lvl="0" marL="457200" rtl="0" algn="l">
              <a:spcBef>
                <a:spcPts val="0"/>
              </a:spcBef>
              <a:spcAft>
                <a:spcPts val="0"/>
              </a:spcAft>
              <a:buSzPts val="1600"/>
              <a:buChar char="●"/>
            </a:pPr>
            <a:r>
              <a:rPr b="1" lang="en" sz="1600"/>
              <a:t>EfectoTelevision: </a:t>
            </a:r>
            <a:r>
              <a:rPr lang="en" sz="1600"/>
              <a:t>Varía el parámetro de densidad del ruido de Perlin, para dar el efecto de televisión con ruido blanco en la habitación.</a:t>
            </a:r>
            <a:endParaRPr sz="1600"/>
          </a:p>
          <a:p>
            <a:pPr indent="-330200" lvl="0" marL="457200" rtl="0" algn="l">
              <a:spcBef>
                <a:spcPts val="0"/>
              </a:spcBef>
              <a:spcAft>
                <a:spcPts val="0"/>
              </a:spcAft>
              <a:buSzPts val="1600"/>
              <a:buChar char="●"/>
            </a:pPr>
            <a:r>
              <a:rPr b="1" lang="en" sz="1600"/>
              <a:t>MostrarAnomalias: </a:t>
            </a:r>
            <a:r>
              <a:rPr lang="en" sz="1600"/>
              <a:t>Permite activar las anomalías de la escena al presionar la tecla O. Una vez que están todas las anomalías activas, si se presiona nuevamente la tecla estas se desactivan.</a:t>
            </a:r>
            <a:endParaRPr b="1" sz="1600"/>
          </a:p>
        </p:txBody>
      </p:sp>
      <p:sp>
        <p:nvSpPr>
          <p:cNvPr id="200" name="Google Shape;200;p31"/>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Scripts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18650" y="2644987"/>
            <a:ext cx="4137199" cy="2316749"/>
          </a:xfrm>
          <a:prstGeom prst="rect">
            <a:avLst/>
          </a:prstGeom>
          <a:noFill/>
          <a:ln>
            <a:noFill/>
          </a:ln>
        </p:spPr>
      </p:pic>
      <p:pic>
        <p:nvPicPr>
          <p:cNvPr id="61" name="Google Shape;61;p14"/>
          <p:cNvPicPr preferRelativeResize="0"/>
          <p:nvPr/>
        </p:nvPicPr>
        <p:blipFill>
          <a:blip r:embed="rId4">
            <a:alphaModFix/>
          </a:blip>
          <a:stretch>
            <a:fillRect/>
          </a:stretch>
        </p:blipFill>
        <p:spPr>
          <a:xfrm>
            <a:off x="4676925" y="170525"/>
            <a:ext cx="4137199" cy="2316722"/>
          </a:xfrm>
          <a:prstGeom prst="rect">
            <a:avLst/>
          </a:prstGeom>
          <a:noFill/>
          <a:ln>
            <a:noFill/>
          </a:ln>
        </p:spPr>
      </p:pic>
      <p:pic>
        <p:nvPicPr>
          <p:cNvPr id="62" name="Google Shape;62;p14"/>
          <p:cNvPicPr preferRelativeResize="0"/>
          <p:nvPr/>
        </p:nvPicPr>
        <p:blipFill>
          <a:blip r:embed="rId5">
            <a:alphaModFix/>
          </a:blip>
          <a:stretch>
            <a:fillRect/>
          </a:stretch>
        </p:blipFill>
        <p:spPr>
          <a:xfrm>
            <a:off x="318625" y="170513"/>
            <a:ext cx="4137252" cy="2316749"/>
          </a:xfrm>
          <a:prstGeom prst="rect">
            <a:avLst/>
          </a:prstGeom>
          <a:noFill/>
          <a:ln>
            <a:noFill/>
          </a:ln>
        </p:spPr>
      </p:pic>
      <p:pic>
        <p:nvPicPr>
          <p:cNvPr id="63" name="Google Shape;63;p14"/>
          <p:cNvPicPr preferRelativeResize="0"/>
          <p:nvPr/>
        </p:nvPicPr>
        <p:blipFill>
          <a:blip r:embed="rId6">
            <a:alphaModFix/>
          </a:blip>
          <a:stretch>
            <a:fillRect/>
          </a:stretch>
        </p:blipFill>
        <p:spPr>
          <a:xfrm>
            <a:off x="4676925" y="2649624"/>
            <a:ext cx="4137199" cy="23121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idx="1" type="body"/>
          </p:nvPr>
        </p:nvSpPr>
        <p:spPr>
          <a:xfrm>
            <a:off x="410400" y="1237200"/>
            <a:ext cx="8323200" cy="3494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Relampago: </a:t>
            </a:r>
            <a:r>
              <a:rPr lang="en" sz="1600"/>
              <a:t>Determina el comportamiento aleatorio de los relámpagos. Utiliza una función provista por la cátedra (LightFlickerEffect) para dar el efecto de luz parpadeante del rayo y también activa y desactiva el sonido y la imagen del mismo.</a:t>
            </a:r>
            <a:endParaRPr sz="1600"/>
          </a:p>
          <a:p>
            <a:pPr indent="-330200" lvl="0" marL="457200" rtl="0" algn="l">
              <a:spcBef>
                <a:spcPts val="0"/>
              </a:spcBef>
              <a:spcAft>
                <a:spcPts val="0"/>
              </a:spcAft>
              <a:buSzPts val="1600"/>
              <a:buChar char="●"/>
            </a:pPr>
            <a:r>
              <a:rPr b="1" lang="en" sz="1600"/>
              <a:t>SonidoAnomalias: </a:t>
            </a:r>
            <a:r>
              <a:rPr lang="en" sz="1600"/>
              <a:t>Controla los sonidos que producen algunas de las anomalías. Permite que el sonido solo se ejecute cuando se está en la cámara correcta y la anomalía correspondiente está activada, y que al pasar a otra cámara el sonido se desactive.</a:t>
            </a:r>
            <a:endParaRPr sz="1600"/>
          </a:p>
        </p:txBody>
      </p:sp>
      <p:sp>
        <p:nvSpPr>
          <p:cNvPr id="206" name="Google Shape;206;p32"/>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Scripts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idx="1" type="body"/>
          </p:nvPr>
        </p:nvSpPr>
        <p:spPr>
          <a:xfrm>
            <a:off x="410400" y="1084800"/>
            <a:ext cx="8323200" cy="12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Para darle más vida a la escena optamos por agregar avatares 3D con animaciones.</a:t>
            </a:r>
            <a:endParaRPr sz="1600"/>
          </a:p>
          <a:p>
            <a:pPr indent="0" lvl="0" marL="0" rtl="0" algn="l">
              <a:spcBef>
                <a:spcPts val="1200"/>
              </a:spcBef>
              <a:spcAft>
                <a:spcPts val="1200"/>
              </a:spcAft>
              <a:buNone/>
            </a:pPr>
            <a:r>
              <a:rPr lang="en" sz="1600"/>
              <a:t>Las mismas fueron generadas con la página Mixamo</a:t>
            </a:r>
            <a:endParaRPr sz="1600"/>
          </a:p>
        </p:txBody>
      </p:sp>
      <p:sp>
        <p:nvSpPr>
          <p:cNvPr id="212" name="Google Shape;212;p33"/>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Animaciones </a:t>
            </a:r>
            <a:endParaRPr/>
          </a:p>
        </p:txBody>
      </p:sp>
      <p:pic>
        <p:nvPicPr>
          <p:cNvPr id="213" name="Google Shape;213;p33"/>
          <p:cNvPicPr preferRelativeResize="0"/>
          <p:nvPr/>
        </p:nvPicPr>
        <p:blipFill rotWithShape="1">
          <a:blip r:embed="rId3">
            <a:alphaModFix/>
          </a:blip>
          <a:srcRect b="2477" l="0" r="0" t="0"/>
          <a:stretch/>
        </p:blipFill>
        <p:spPr>
          <a:xfrm>
            <a:off x="1337663" y="2248725"/>
            <a:ext cx="2730451" cy="2662926"/>
          </a:xfrm>
          <a:prstGeom prst="rect">
            <a:avLst/>
          </a:prstGeom>
          <a:noFill/>
          <a:ln>
            <a:noFill/>
          </a:ln>
        </p:spPr>
      </p:pic>
      <p:pic>
        <p:nvPicPr>
          <p:cNvPr id="214" name="Google Shape;214;p33"/>
          <p:cNvPicPr preferRelativeResize="0"/>
          <p:nvPr/>
        </p:nvPicPr>
        <p:blipFill>
          <a:blip r:embed="rId4">
            <a:alphaModFix/>
          </a:blip>
          <a:stretch>
            <a:fillRect/>
          </a:stretch>
        </p:blipFill>
        <p:spPr>
          <a:xfrm>
            <a:off x="5143412" y="2248725"/>
            <a:ext cx="2662926" cy="2662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idx="1" type="body"/>
          </p:nvPr>
        </p:nvSpPr>
        <p:spPr>
          <a:xfrm>
            <a:off x="410400" y="1084800"/>
            <a:ext cx="8323200" cy="12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Para darle más vida a la escena optamos por agregar avatares 3D con animaciones.</a:t>
            </a:r>
            <a:endParaRPr sz="1600"/>
          </a:p>
          <a:p>
            <a:pPr indent="0" lvl="0" marL="0" rtl="0" algn="l">
              <a:spcBef>
                <a:spcPts val="1200"/>
              </a:spcBef>
              <a:spcAft>
                <a:spcPts val="1200"/>
              </a:spcAft>
              <a:buNone/>
            </a:pPr>
            <a:r>
              <a:rPr lang="en" sz="1600"/>
              <a:t>Las mismas fueron generadas con la página Mixamo</a:t>
            </a:r>
            <a:endParaRPr sz="1600"/>
          </a:p>
        </p:txBody>
      </p:sp>
      <p:sp>
        <p:nvSpPr>
          <p:cNvPr id="220" name="Google Shape;220;p34"/>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Animaciones </a:t>
            </a:r>
            <a:endParaRPr/>
          </a:p>
        </p:txBody>
      </p:sp>
      <p:pic>
        <p:nvPicPr>
          <p:cNvPr id="221" name="Google Shape;221;p34"/>
          <p:cNvPicPr preferRelativeResize="0"/>
          <p:nvPr/>
        </p:nvPicPr>
        <p:blipFill>
          <a:blip r:embed="rId3">
            <a:alphaModFix/>
          </a:blip>
          <a:stretch>
            <a:fillRect/>
          </a:stretch>
        </p:blipFill>
        <p:spPr>
          <a:xfrm>
            <a:off x="1329000" y="2248725"/>
            <a:ext cx="2747525" cy="2662926"/>
          </a:xfrm>
          <a:prstGeom prst="rect">
            <a:avLst/>
          </a:prstGeom>
          <a:noFill/>
          <a:ln>
            <a:noFill/>
          </a:ln>
        </p:spPr>
      </p:pic>
      <p:pic>
        <p:nvPicPr>
          <p:cNvPr id="222" name="Google Shape;222;p34"/>
          <p:cNvPicPr preferRelativeResize="0"/>
          <p:nvPr/>
        </p:nvPicPr>
        <p:blipFill>
          <a:blip r:embed="rId4">
            <a:alphaModFix/>
          </a:blip>
          <a:stretch>
            <a:fillRect/>
          </a:stretch>
        </p:blipFill>
        <p:spPr>
          <a:xfrm>
            <a:off x="5130500" y="2248725"/>
            <a:ext cx="2662926" cy="2662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idx="1" type="body"/>
          </p:nvPr>
        </p:nvSpPr>
        <p:spPr>
          <a:xfrm>
            <a:off x="410400" y="1008600"/>
            <a:ext cx="8323200" cy="108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También se generó un efecto de relámpago haciendo uso de una luz direccional, y un script encargado de disparar el efecto cada 20 a 40 segundos, variando la luz repetidas veces en un corto periodo de tiempo. </a:t>
            </a:r>
            <a:endParaRPr sz="1600"/>
          </a:p>
        </p:txBody>
      </p:sp>
      <p:sp>
        <p:nvSpPr>
          <p:cNvPr id="228" name="Google Shape;228;p35"/>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Animaciones </a:t>
            </a:r>
            <a:endParaRPr/>
          </a:p>
        </p:txBody>
      </p:sp>
      <p:pic>
        <p:nvPicPr>
          <p:cNvPr id="229" name="Google Shape;229;p35"/>
          <p:cNvPicPr preferRelativeResize="0"/>
          <p:nvPr/>
        </p:nvPicPr>
        <p:blipFill>
          <a:blip r:embed="rId3">
            <a:alphaModFix/>
          </a:blip>
          <a:stretch>
            <a:fillRect/>
          </a:stretch>
        </p:blipFill>
        <p:spPr>
          <a:xfrm>
            <a:off x="1994375" y="2021700"/>
            <a:ext cx="5292302" cy="2976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idx="1" type="body"/>
          </p:nvPr>
        </p:nvSpPr>
        <p:spPr>
          <a:xfrm>
            <a:off x="410400" y="1107475"/>
            <a:ext cx="8323200" cy="374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Tuvimos que tener en cuenta el tamaño de los archivos, ya que GitHub permite que se suban archivos de como máximo 100mb.</a:t>
            </a:r>
            <a:endParaRPr sz="1600"/>
          </a:p>
          <a:p>
            <a:pPr indent="-330200" lvl="0" marL="457200" rtl="0" algn="l">
              <a:spcBef>
                <a:spcPts val="0"/>
              </a:spcBef>
              <a:spcAft>
                <a:spcPts val="0"/>
              </a:spcAft>
              <a:buSzPts val="1600"/>
              <a:buChar char="●"/>
            </a:pPr>
            <a:r>
              <a:rPr lang="en" sz="1600"/>
              <a:t>Debimos implementar una gran cantidad de cámaras y controlar su activación para no </a:t>
            </a:r>
            <a:r>
              <a:rPr lang="en" sz="1600"/>
              <a:t>ralentizar</a:t>
            </a:r>
            <a:r>
              <a:rPr lang="en" sz="1600"/>
              <a:t> el juego.</a:t>
            </a:r>
            <a:endParaRPr sz="1600"/>
          </a:p>
          <a:p>
            <a:pPr indent="-330200" lvl="0" marL="457200" rtl="0" algn="l">
              <a:spcBef>
                <a:spcPts val="0"/>
              </a:spcBef>
              <a:spcAft>
                <a:spcPts val="0"/>
              </a:spcAft>
              <a:buSzPts val="1600"/>
              <a:buChar char="●"/>
            </a:pPr>
            <a:r>
              <a:rPr lang="en" sz="1600"/>
              <a:t>Muchos de los modelos 3D estaban formados por una excesiva cantidad de polígonos, superando a veces los 60 millones de polígonos totales.</a:t>
            </a:r>
            <a:endParaRPr sz="1600"/>
          </a:p>
          <a:p>
            <a:pPr indent="-330200" lvl="0" marL="457200" rtl="0" algn="l">
              <a:spcBef>
                <a:spcPts val="0"/>
              </a:spcBef>
              <a:spcAft>
                <a:spcPts val="0"/>
              </a:spcAft>
              <a:buSzPts val="1600"/>
              <a:buChar char="●"/>
            </a:pPr>
            <a:r>
              <a:rPr lang="en" sz="1600"/>
              <a:t>Al probar el juego en WebGL algunas partes del juego no funcionan correctamente.</a:t>
            </a:r>
            <a:endParaRPr sz="1600"/>
          </a:p>
          <a:p>
            <a:pPr indent="-330200" lvl="0" marL="457200" rtl="0" algn="l">
              <a:spcBef>
                <a:spcPts val="0"/>
              </a:spcBef>
              <a:spcAft>
                <a:spcPts val="0"/>
              </a:spcAft>
              <a:buSzPts val="1600"/>
              <a:buChar char="●"/>
            </a:pPr>
            <a:r>
              <a:rPr lang="en" sz="1600"/>
              <a:t>A la hora de descargar los modelos 3D de varias páginas distintas, no siempre funcionaban correctamente, ya sea por el formato de archivo o porque no se aplicaban bien las texturas.</a:t>
            </a:r>
            <a:endParaRPr sz="1600"/>
          </a:p>
          <a:p>
            <a:pPr indent="0" lvl="0" marL="0" rtl="0" algn="l">
              <a:spcBef>
                <a:spcPts val="1200"/>
              </a:spcBef>
              <a:spcAft>
                <a:spcPts val="1200"/>
              </a:spcAft>
              <a:buNone/>
            </a:pPr>
            <a:r>
              <a:t/>
            </a:r>
            <a:endParaRPr sz="1600"/>
          </a:p>
        </p:txBody>
      </p:sp>
      <p:sp>
        <p:nvSpPr>
          <p:cNvPr id="235" name="Google Shape;235;p36"/>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Conclusiones</a:t>
            </a:r>
            <a:endParaRPr/>
          </a:p>
        </p:txBody>
      </p:sp>
      <p:sp>
        <p:nvSpPr>
          <p:cNvPr id="241" name="Google Shape;241;p37"/>
          <p:cNvSpPr txBox="1"/>
          <p:nvPr>
            <p:ph idx="1" type="body"/>
          </p:nvPr>
        </p:nvSpPr>
        <p:spPr>
          <a:xfrm>
            <a:off x="410400" y="1107475"/>
            <a:ext cx="8323200" cy="3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En este proyecto pudimos hacer uso de todas las herramientas aprendidas durante el transcurso del cuatrimestre.</a:t>
            </a:r>
            <a:endParaRPr sz="1600"/>
          </a:p>
          <a:p>
            <a:pPr indent="0" lvl="0" marL="0" rtl="0" algn="l">
              <a:spcBef>
                <a:spcPts val="1200"/>
              </a:spcBef>
              <a:spcAft>
                <a:spcPts val="0"/>
              </a:spcAft>
              <a:buNone/>
            </a:pPr>
            <a:r>
              <a:rPr lang="en" sz="1600"/>
              <a:t>Obtuvimos un amplio panorama de la herramienta Unity 3D para generar escenas interactivas o juegos funcionales, desde la colocación de los modelos en la misma hasta la lógica que lleva por detrás.</a:t>
            </a:r>
            <a:endParaRPr sz="1600"/>
          </a:p>
          <a:p>
            <a:pPr indent="0" lvl="0" marL="0" rtl="0" algn="l">
              <a:spcBef>
                <a:spcPts val="1200"/>
              </a:spcBef>
              <a:spcAft>
                <a:spcPts val="1200"/>
              </a:spcAft>
              <a:buNone/>
            </a:pPr>
            <a:r>
              <a:rPr lang="en" sz="1600"/>
              <a:t>Por otro lado también observamos</a:t>
            </a:r>
            <a:r>
              <a:rPr lang="en" sz="1600"/>
              <a:t> la importancia</a:t>
            </a:r>
            <a:r>
              <a:rPr lang="en" sz="1600"/>
              <a:t> de tener en cuenta el peso de los modelos 3D y la resolución de las texturas a utilizar, para que esto no afecte negativamente al rendimiento del juego.</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65500" y="183060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Índice de la presentación</a:t>
            </a:r>
            <a:endParaRPr/>
          </a:p>
        </p:txBody>
      </p:sp>
      <p:sp>
        <p:nvSpPr>
          <p:cNvPr id="69" name="Google Shape;69;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9250" lvl="0" marL="457200" rtl="0" algn="l">
              <a:spcBef>
                <a:spcPts val="0"/>
              </a:spcBef>
              <a:spcAft>
                <a:spcPts val="0"/>
              </a:spcAft>
              <a:buSzPts val="1900"/>
              <a:buChar char="●"/>
            </a:pPr>
            <a:r>
              <a:rPr b="1" lang="en" sz="1900"/>
              <a:t>Objetivos e idea general</a:t>
            </a:r>
            <a:endParaRPr b="1" sz="1900"/>
          </a:p>
          <a:p>
            <a:pPr indent="-349250" lvl="0" marL="457200" rtl="0" algn="l">
              <a:spcBef>
                <a:spcPts val="0"/>
              </a:spcBef>
              <a:spcAft>
                <a:spcPts val="0"/>
              </a:spcAft>
              <a:buSzPts val="1900"/>
              <a:buChar char="●"/>
            </a:pPr>
            <a:r>
              <a:rPr b="1" lang="en" sz="1900"/>
              <a:t>Proceso de desarrollo</a:t>
            </a:r>
            <a:endParaRPr b="1" sz="1900"/>
          </a:p>
          <a:p>
            <a:pPr indent="-349250" lvl="0" marL="457200" rtl="0" algn="l">
              <a:spcBef>
                <a:spcPts val="0"/>
              </a:spcBef>
              <a:spcAft>
                <a:spcPts val="0"/>
              </a:spcAft>
              <a:buSzPts val="1900"/>
              <a:buChar char="●"/>
            </a:pPr>
            <a:r>
              <a:rPr b="1" lang="en" sz="1900"/>
              <a:t>Materiales</a:t>
            </a:r>
            <a:endParaRPr b="1" sz="1900"/>
          </a:p>
          <a:p>
            <a:pPr indent="-349250" lvl="0" marL="457200" rtl="0" algn="l">
              <a:spcBef>
                <a:spcPts val="0"/>
              </a:spcBef>
              <a:spcAft>
                <a:spcPts val="0"/>
              </a:spcAft>
              <a:buSzPts val="1900"/>
              <a:buChar char="●"/>
            </a:pPr>
            <a:r>
              <a:rPr b="1" lang="en" sz="1900"/>
              <a:t>Cámaras</a:t>
            </a:r>
            <a:endParaRPr b="1" sz="1900"/>
          </a:p>
          <a:p>
            <a:pPr indent="-349250" lvl="0" marL="457200" rtl="0" algn="l">
              <a:spcBef>
                <a:spcPts val="0"/>
              </a:spcBef>
              <a:spcAft>
                <a:spcPts val="0"/>
              </a:spcAft>
              <a:buSzPts val="1900"/>
              <a:buChar char="●"/>
            </a:pPr>
            <a:r>
              <a:rPr b="1" lang="en" sz="1900"/>
              <a:t>Animaciones</a:t>
            </a:r>
            <a:endParaRPr b="1" sz="1900"/>
          </a:p>
          <a:p>
            <a:pPr indent="-349250" lvl="0" marL="457200" rtl="0" algn="l">
              <a:spcBef>
                <a:spcPts val="0"/>
              </a:spcBef>
              <a:spcAft>
                <a:spcPts val="0"/>
              </a:spcAft>
              <a:buSzPts val="1900"/>
              <a:buChar char="●"/>
            </a:pPr>
            <a:r>
              <a:rPr b="1" lang="en" sz="1900"/>
              <a:t>Sistemas de </a:t>
            </a:r>
            <a:r>
              <a:rPr b="1" lang="en" sz="1900"/>
              <a:t>partículas</a:t>
            </a:r>
            <a:endParaRPr b="1" sz="1900"/>
          </a:p>
          <a:p>
            <a:pPr indent="-349250" lvl="0" marL="457200" rtl="0" algn="l">
              <a:spcBef>
                <a:spcPts val="0"/>
              </a:spcBef>
              <a:spcAft>
                <a:spcPts val="0"/>
              </a:spcAft>
              <a:buSzPts val="1900"/>
              <a:buChar char="●"/>
            </a:pPr>
            <a:r>
              <a:rPr b="1" lang="en" sz="1900"/>
              <a:t>Scripts </a:t>
            </a:r>
            <a:endParaRPr b="1" sz="1900"/>
          </a:p>
          <a:p>
            <a:pPr indent="-349250" lvl="0" marL="457200" rtl="0" algn="l">
              <a:spcBef>
                <a:spcPts val="0"/>
              </a:spcBef>
              <a:spcAft>
                <a:spcPts val="0"/>
              </a:spcAft>
              <a:buSzPts val="1900"/>
              <a:buChar char="●"/>
            </a:pPr>
            <a:r>
              <a:rPr b="1" lang="en" sz="1900"/>
              <a:t>Problemas</a:t>
            </a:r>
            <a:endParaRPr b="1" sz="1900"/>
          </a:p>
          <a:p>
            <a:pPr indent="-349250" lvl="0" marL="457200" rtl="0" algn="l">
              <a:spcBef>
                <a:spcPts val="0"/>
              </a:spcBef>
              <a:spcAft>
                <a:spcPts val="0"/>
              </a:spcAft>
              <a:buSzPts val="1900"/>
              <a:buChar char="●"/>
            </a:pPr>
            <a:r>
              <a:rPr b="1" lang="en" sz="1900"/>
              <a:t>Conclusiones </a:t>
            </a:r>
            <a:endParaRPr b="1"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410400" y="1265800"/>
            <a:ext cx="8323200" cy="3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 partir de un juego brindado por la </a:t>
            </a:r>
            <a:r>
              <a:rPr lang="en" sz="1600"/>
              <a:t>cátedra</a:t>
            </a:r>
            <a:r>
              <a:rPr lang="en" sz="1600"/>
              <a:t> se buscó diseñar y desarrollar una escena </a:t>
            </a:r>
            <a:r>
              <a:rPr lang="en" sz="1600"/>
              <a:t>fotorealista.</a:t>
            </a:r>
            <a:endParaRPr sz="1600"/>
          </a:p>
          <a:p>
            <a:pPr indent="0" lvl="0" marL="0" rtl="0" algn="l">
              <a:spcBef>
                <a:spcPts val="1200"/>
              </a:spcBef>
              <a:spcAft>
                <a:spcPts val="0"/>
              </a:spcAft>
              <a:buNone/>
            </a:pPr>
            <a:r>
              <a:rPr lang="en" sz="1600"/>
              <a:t>A </a:t>
            </a:r>
            <a:r>
              <a:rPr lang="en" sz="1600"/>
              <a:t>través</a:t>
            </a:r>
            <a:r>
              <a:rPr lang="en" sz="1600"/>
              <a:t> de los conceptos </a:t>
            </a:r>
            <a:r>
              <a:rPr lang="en" sz="1600"/>
              <a:t>aprendidos durante el cuatrimestre se utilizaron diferentes métodos para la implementación de cámaras, materiales y luces, utilizando sobre todo la interfaz del motor Unity.</a:t>
            </a:r>
            <a:endParaRPr sz="1600"/>
          </a:p>
          <a:p>
            <a:pPr indent="0" lvl="0" marL="0" rtl="0" algn="l">
              <a:spcBef>
                <a:spcPts val="1200"/>
              </a:spcBef>
              <a:spcAft>
                <a:spcPts val="0"/>
              </a:spcAft>
              <a:buNone/>
            </a:pPr>
            <a:r>
              <a:rPr lang="en" sz="1600"/>
              <a:t>La propuesta fue utilizar únicamente el shader estándar de Unity, a través del cual se fueron armando los materiales mediante los diferentes mapas.</a:t>
            </a:r>
            <a:endParaRPr sz="1600"/>
          </a:p>
          <a:p>
            <a:pPr indent="0" lvl="0" marL="0" rtl="0" algn="l">
              <a:spcBef>
                <a:spcPts val="1200"/>
              </a:spcBef>
              <a:spcAft>
                <a:spcPts val="1200"/>
              </a:spcAft>
              <a:buNone/>
            </a:pPr>
            <a:r>
              <a:rPr lang="en" sz="1600"/>
              <a:t>Nuestra idea fue, a diferencia del juego original, crear una única escena con diferentes cámaras, pudiendo cambiar entre ellas para observar las anomalías que se van presentando.</a:t>
            </a:r>
            <a:endParaRPr sz="1600"/>
          </a:p>
        </p:txBody>
      </p:sp>
      <p:sp>
        <p:nvSpPr>
          <p:cNvPr id="75" name="Google Shape;75;p16"/>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Objetivos</a:t>
            </a:r>
            <a:r>
              <a:rPr lang="en"/>
              <a:t> e idea general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410400" y="1237200"/>
            <a:ext cx="8323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Inicialmente nos centramos en pensar cómo darle sentido a toda la escena, para luego ir agregando los objetos y luces, y ubicando las cámaras.</a:t>
            </a:r>
            <a:endParaRPr sz="1600"/>
          </a:p>
          <a:p>
            <a:pPr indent="0" lvl="0" marL="0" rtl="0" algn="l">
              <a:spcBef>
                <a:spcPts val="1200"/>
              </a:spcBef>
              <a:spcAft>
                <a:spcPts val="0"/>
              </a:spcAft>
              <a:buNone/>
            </a:pPr>
            <a:r>
              <a:rPr lang="en" sz="1600"/>
              <a:t>Se plantearon cuatro escenarios diferentes: la granja, el exterior, la habitación y la camioneta. Para cada uno de estos se descargaron los modelos 3D necesarios, utilizando algunos del Proyecto 2, junto con los respectivos mapas para crear los materiales. </a:t>
            </a:r>
            <a:endParaRPr sz="1600"/>
          </a:p>
          <a:p>
            <a:pPr indent="0" lvl="0" marL="0" rtl="0" algn="l">
              <a:spcBef>
                <a:spcPts val="1200"/>
              </a:spcBef>
              <a:spcAft>
                <a:spcPts val="0"/>
              </a:spcAft>
              <a:buNone/>
            </a:pPr>
            <a:r>
              <a:rPr lang="en" sz="1600"/>
              <a:t>Cada objeto se colocó a mano en la escena. </a:t>
            </a:r>
            <a:endParaRPr sz="1600"/>
          </a:p>
          <a:p>
            <a:pPr indent="0" lvl="0" marL="0" rtl="0" algn="l">
              <a:spcBef>
                <a:spcPts val="1200"/>
              </a:spcBef>
              <a:spcAft>
                <a:spcPts val="1200"/>
              </a:spcAft>
              <a:buNone/>
            </a:pPr>
            <a:r>
              <a:rPr lang="en" sz="1600"/>
              <a:t>Si bien algunos modelos ya proporcionaban sus propios materiales, </a:t>
            </a:r>
            <a:r>
              <a:rPr lang="en" sz="1600"/>
              <a:t>también</a:t>
            </a:r>
            <a:r>
              <a:rPr lang="en" sz="1600"/>
              <a:t> se optó por descargar materiales individuales o bien mejorar los mapas existentes para darle </a:t>
            </a:r>
            <a:r>
              <a:rPr lang="en" sz="1600"/>
              <a:t>más</a:t>
            </a:r>
            <a:r>
              <a:rPr lang="en" sz="1600"/>
              <a:t> realismo a la escena.</a:t>
            </a:r>
            <a:endParaRPr sz="1600"/>
          </a:p>
        </p:txBody>
      </p:sp>
      <p:sp>
        <p:nvSpPr>
          <p:cNvPr id="81" name="Google Shape;81;p17"/>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Proceso de desarrollo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410400" y="1237200"/>
            <a:ext cx="8323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Se </a:t>
            </a:r>
            <a:r>
              <a:rPr lang="en" sz="1600"/>
              <a:t>colocaron las luces en sus respectivos lugares, utilizando los tipos vistos en clase (spot, puntual, direccional). Algunos mapas de los materiales fueron modificados para permitir que el objeto sea emisivo, por ejemplo el mapa de colores de la farola exterior.</a:t>
            </a:r>
            <a:endParaRPr sz="1600"/>
          </a:p>
        </p:txBody>
      </p:sp>
      <p:sp>
        <p:nvSpPr>
          <p:cNvPr id="87" name="Google Shape;87;p18"/>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Proceso de desarrollo</a:t>
            </a:r>
            <a:endParaRPr/>
          </a:p>
        </p:txBody>
      </p:sp>
      <p:pic>
        <p:nvPicPr>
          <p:cNvPr id="88" name="Google Shape;88;p18"/>
          <p:cNvPicPr preferRelativeResize="0"/>
          <p:nvPr/>
        </p:nvPicPr>
        <p:blipFill>
          <a:blip r:embed="rId3">
            <a:alphaModFix/>
          </a:blip>
          <a:stretch>
            <a:fillRect/>
          </a:stretch>
        </p:blipFill>
        <p:spPr>
          <a:xfrm>
            <a:off x="2835900" y="2491105"/>
            <a:ext cx="3472200" cy="23170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410400" y="1237200"/>
            <a:ext cx="8323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Las </a:t>
            </a:r>
            <a:r>
              <a:rPr lang="en" sz="1600"/>
              <a:t>cámaras</a:t>
            </a:r>
            <a:r>
              <a:rPr lang="en" sz="1600"/>
              <a:t> </a:t>
            </a:r>
            <a:r>
              <a:rPr lang="en" sz="1600"/>
              <a:t>también</a:t>
            </a:r>
            <a:r>
              <a:rPr lang="en" sz="1600"/>
              <a:t> fueron posicionadas manualmente para obtener los mejores </a:t>
            </a:r>
            <a:r>
              <a:rPr lang="en" sz="1600"/>
              <a:t>ángulos</a:t>
            </a:r>
            <a:r>
              <a:rPr lang="en" sz="1600"/>
              <a:t> durante el juego, debiendo cambiarlas en algunos momentos para una mejor </a:t>
            </a:r>
            <a:r>
              <a:rPr lang="en" sz="1600"/>
              <a:t>visualización</a:t>
            </a:r>
            <a:r>
              <a:rPr lang="en" sz="1600"/>
              <a:t> de las </a:t>
            </a:r>
            <a:r>
              <a:rPr lang="en" sz="1600"/>
              <a:t>anomalías</a:t>
            </a:r>
            <a:r>
              <a:rPr lang="en" sz="1600"/>
              <a:t>.</a:t>
            </a:r>
            <a:endParaRPr sz="1600"/>
          </a:p>
          <a:p>
            <a:pPr indent="0" lvl="0" marL="0" rtl="0" algn="l">
              <a:spcBef>
                <a:spcPts val="1200"/>
              </a:spcBef>
              <a:spcAft>
                <a:spcPts val="1200"/>
              </a:spcAft>
              <a:buNone/>
            </a:pPr>
            <a:r>
              <a:rPr lang="en" sz="1600"/>
              <a:t>También</a:t>
            </a:r>
            <a:r>
              <a:rPr lang="en" sz="1600"/>
              <a:t> se utilizaron diferentes </a:t>
            </a:r>
            <a:r>
              <a:rPr lang="en" sz="1600"/>
              <a:t>cámaras</a:t>
            </a:r>
            <a:r>
              <a:rPr lang="en" sz="1600"/>
              <a:t> para los espejos y las </a:t>
            </a:r>
            <a:r>
              <a:rPr lang="en" sz="1600"/>
              <a:t>cámaras</a:t>
            </a:r>
            <a:r>
              <a:rPr lang="en" sz="1600"/>
              <a:t> de seguridad de la camioneta, lo cual implicó el desarrollo de diferentes scripts para el correcto funcionamiento de todo el juego.</a:t>
            </a:r>
            <a:endParaRPr sz="1600"/>
          </a:p>
        </p:txBody>
      </p:sp>
      <p:sp>
        <p:nvSpPr>
          <p:cNvPr id="94" name="Google Shape;94;p19"/>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Proceso de desarrollo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idx="1" type="body"/>
          </p:nvPr>
        </p:nvSpPr>
        <p:spPr>
          <a:xfrm>
            <a:off x="410400" y="1237200"/>
            <a:ext cx="8323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Para todos los materiales se </a:t>
            </a:r>
            <a:r>
              <a:rPr lang="en" sz="1600"/>
              <a:t>utilizó</a:t>
            </a:r>
            <a:r>
              <a:rPr lang="en" sz="1600"/>
              <a:t> el shader </a:t>
            </a:r>
            <a:r>
              <a:rPr lang="en" sz="1600"/>
              <a:t>estándar</a:t>
            </a:r>
            <a:r>
              <a:rPr lang="en" sz="1600"/>
              <a:t> de Unity. Algunos de estos son simplemente mapeos 2D pero, en su gran </a:t>
            </a:r>
            <a:r>
              <a:rPr lang="en" sz="1600"/>
              <a:t>mayoría</a:t>
            </a:r>
            <a:r>
              <a:rPr lang="en" sz="1600"/>
              <a:t>, se puede ver que son materiales PBR, los cuales dan textura y personalidad a los diferentes objetos.</a:t>
            </a:r>
            <a:endParaRPr sz="1600"/>
          </a:p>
          <a:p>
            <a:pPr indent="0" lvl="0" marL="0" rtl="0" algn="l">
              <a:spcBef>
                <a:spcPts val="1200"/>
              </a:spcBef>
              <a:spcAft>
                <a:spcPts val="0"/>
              </a:spcAft>
              <a:buNone/>
            </a:pPr>
            <a:r>
              <a:rPr lang="en" sz="1600"/>
              <a:t>A lo largo de la escena se pueden observar diferentes configuraciones de estos materiales:</a:t>
            </a:r>
            <a:endParaRPr sz="1600"/>
          </a:p>
          <a:p>
            <a:pPr indent="-330200" lvl="0" marL="457200" rtl="0" algn="l">
              <a:spcBef>
                <a:spcPts val="1200"/>
              </a:spcBef>
              <a:spcAft>
                <a:spcPts val="0"/>
              </a:spcAft>
              <a:buSzPts val="1600"/>
              <a:buChar char="●"/>
            </a:pPr>
            <a:r>
              <a:rPr lang="en" sz="1600"/>
              <a:t>Solo se utiliza el mapa de colores</a:t>
            </a:r>
            <a:endParaRPr sz="1600"/>
          </a:p>
          <a:p>
            <a:pPr indent="-330200" lvl="0" marL="457200" rtl="0" algn="l">
              <a:spcBef>
                <a:spcPts val="0"/>
              </a:spcBef>
              <a:spcAft>
                <a:spcPts val="0"/>
              </a:spcAft>
              <a:buSzPts val="1600"/>
              <a:buChar char="●"/>
            </a:pPr>
            <a:r>
              <a:rPr lang="en" sz="1600"/>
              <a:t>Se utilizan diferentes mapas, con mayor o menor intensidad</a:t>
            </a:r>
            <a:endParaRPr sz="1600"/>
          </a:p>
          <a:p>
            <a:pPr indent="-330200" lvl="0" marL="457200" rtl="0" algn="l">
              <a:spcBef>
                <a:spcPts val="0"/>
              </a:spcBef>
              <a:spcAft>
                <a:spcPts val="0"/>
              </a:spcAft>
              <a:buSzPts val="1600"/>
              <a:buChar char="●"/>
            </a:pPr>
            <a:r>
              <a:rPr lang="en" sz="1600"/>
              <a:t>Se le agrega </a:t>
            </a:r>
            <a:r>
              <a:rPr lang="en" sz="1600"/>
              <a:t>emisión</a:t>
            </a:r>
            <a:r>
              <a:rPr lang="en" sz="1600"/>
              <a:t> al objeto, como se menciona en las diapositivas anteriores</a:t>
            </a:r>
            <a:endParaRPr sz="1600"/>
          </a:p>
        </p:txBody>
      </p:sp>
      <p:sp>
        <p:nvSpPr>
          <p:cNvPr id="100" name="Google Shape;100;p20"/>
          <p:cNvSpPr txBox="1"/>
          <p:nvPr>
            <p:ph type="title"/>
          </p:nvPr>
        </p:nvSpPr>
        <p:spPr>
          <a:xfrm>
            <a:off x="311700" y="195450"/>
            <a:ext cx="3472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Materiales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4294967295" type="body"/>
          </p:nvPr>
        </p:nvSpPr>
        <p:spPr>
          <a:xfrm>
            <a:off x="4584175" y="3641648"/>
            <a:ext cx="2177400" cy="1314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Este material, si se observa de lejos, da una </a:t>
            </a:r>
            <a:r>
              <a:rPr lang="en" sz="1200"/>
              <a:t>impresión</a:t>
            </a:r>
            <a:r>
              <a:rPr lang="en" sz="1200"/>
              <a:t> de metal viejo y oxidado, efecto que se </a:t>
            </a:r>
            <a:r>
              <a:rPr lang="en" sz="1200"/>
              <a:t>acentúa</a:t>
            </a:r>
            <a:r>
              <a:rPr lang="en" sz="1200"/>
              <a:t> </a:t>
            </a:r>
            <a:r>
              <a:rPr lang="en" sz="1200"/>
              <a:t>más</a:t>
            </a:r>
            <a:r>
              <a:rPr lang="en" sz="1200"/>
              <a:t> a </a:t>
            </a:r>
            <a:r>
              <a:rPr lang="en" sz="1200"/>
              <a:t>través</a:t>
            </a:r>
            <a:r>
              <a:rPr lang="en" sz="1200"/>
              <a:t> de la luz y el mapa Occlusion</a:t>
            </a:r>
            <a:endParaRPr sz="1200"/>
          </a:p>
        </p:txBody>
      </p:sp>
      <p:sp>
        <p:nvSpPr>
          <p:cNvPr id="106" name="Google Shape;106;p21"/>
          <p:cNvSpPr/>
          <p:nvPr/>
        </p:nvSpPr>
        <p:spPr>
          <a:xfrm>
            <a:off x="0" y="0"/>
            <a:ext cx="9161100" cy="248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1"/>
          <p:cNvSpPr txBox="1"/>
          <p:nvPr>
            <p:ph idx="4294967295" type="title"/>
          </p:nvPr>
        </p:nvSpPr>
        <p:spPr>
          <a:xfrm>
            <a:off x="311700" y="372500"/>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Algunos materiales interesantes</a:t>
            </a:r>
            <a:endParaRPr>
              <a:solidFill>
                <a:schemeClr val="lt1"/>
              </a:solidFill>
            </a:endParaRPr>
          </a:p>
        </p:txBody>
      </p:sp>
      <p:sp>
        <p:nvSpPr>
          <p:cNvPr id="108" name="Google Shape;108;p21"/>
          <p:cNvSpPr txBox="1"/>
          <p:nvPr>
            <p:ph idx="4294967295" type="body"/>
          </p:nvPr>
        </p:nvSpPr>
        <p:spPr>
          <a:xfrm>
            <a:off x="164950" y="3108900"/>
            <a:ext cx="2177400" cy="4362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t>Azulejos</a:t>
            </a:r>
            <a:endParaRPr/>
          </a:p>
        </p:txBody>
      </p:sp>
      <p:cxnSp>
        <p:nvCxnSpPr>
          <p:cNvPr id="109" name="Google Shape;109;p21"/>
          <p:cNvCxnSpPr/>
          <p:nvPr/>
        </p:nvCxnSpPr>
        <p:spPr>
          <a:xfrm>
            <a:off x="1118175" y="3613683"/>
            <a:ext cx="270900" cy="0"/>
          </a:xfrm>
          <a:prstGeom prst="straightConnector1">
            <a:avLst/>
          </a:prstGeom>
          <a:noFill/>
          <a:ln cap="flat" cmpd="sng" w="9525">
            <a:solidFill>
              <a:schemeClr val="dk1"/>
            </a:solidFill>
            <a:prstDash val="solid"/>
            <a:round/>
            <a:headEnd len="sm" w="sm" type="none"/>
            <a:tailEnd len="sm" w="sm" type="none"/>
          </a:ln>
        </p:spPr>
      </p:cxnSp>
      <p:sp>
        <p:nvSpPr>
          <p:cNvPr id="110" name="Google Shape;110;p21"/>
          <p:cNvSpPr txBox="1"/>
          <p:nvPr>
            <p:ph idx="4294967295" type="body"/>
          </p:nvPr>
        </p:nvSpPr>
        <p:spPr>
          <a:xfrm>
            <a:off x="164925" y="3641648"/>
            <a:ext cx="2177400" cy="1314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200"/>
              <a:t>Uno de los materiales que utiliza la mayor cantidad de mapas (Albedo, Metallic, Normal, Height, Occlusion), obteniendo detalles muy buenos</a:t>
            </a:r>
            <a:endParaRPr sz="1200"/>
          </a:p>
        </p:txBody>
      </p:sp>
      <p:sp>
        <p:nvSpPr>
          <p:cNvPr id="111" name="Google Shape;111;p21"/>
          <p:cNvSpPr txBox="1"/>
          <p:nvPr>
            <p:ph idx="4294967295" type="body"/>
          </p:nvPr>
        </p:nvSpPr>
        <p:spPr>
          <a:xfrm>
            <a:off x="2374559" y="3108900"/>
            <a:ext cx="2177400" cy="4362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t>Puerta metalica</a:t>
            </a:r>
            <a:endParaRPr/>
          </a:p>
        </p:txBody>
      </p:sp>
      <p:cxnSp>
        <p:nvCxnSpPr>
          <p:cNvPr id="112" name="Google Shape;112;p21"/>
          <p:cNvCxnSpPr/>
          <p:nvPr/>
        </p:nvCxnSpPr>
        <p:spPr>
          <a:xfrm>
            <a:off x="3327800" y="3613683"/>
            <a:ext cx="270900" cy="0"/>
          </a:xfrm>
          <a:prstGeom prst="straightConnector1">
            <a:avLst/>
          </a:prstGeom>
          <a:noFill/>
          <a:ln cap="flat" cmpd="sng" w="9525">
            <a:solidFill>
              <a:schemeClr val="dk1"/>
            </a:solidFill>
            <a:prstDash val="solid"/>
            <a:round/>
            <a:headEnd len="sm" w="sm" type="none"/>
            <a:tailEnd len="sm" w="sm" type="none"/>
          </a:ln>
        </p:spPr>
      </p:cxnSp>
      <p:sp>
        <p:nvSpPr>
          <p:cNvPr id="113" name="Google Shape;113;p21"/>
          <p:cNvSpPr txBox="1"/>
          <p:nvPr>
            <p:ph idx="4294967295" type="body"/>
          </p:nvPr>
        </p:nvSpPr>
        <p:spPr>
          <a:xfrm>
            <a:off x="2374550" y="3641649"/>
            <a:ext cx="2177400" cy="1314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Se logran muchos detalles que no se llegan a apreciar dada la distancia entre la </a:t>
            </a:r>
            <a:r>
              <a:rPr lang="en" sz="1200"/>
              <a:t>cámara</a:t>
            </a:r>
            <a:r>
              <a:rPr lang="en" sz="1200"/>
              <a:t> y la puerta, </a:t>
            </a:r>
            <a:r>
              <a:rPr lang="en" sz="1200"/>
              <a:t>además</a:t>
            </a:r>
            <a:r>
              <a:rPr lang="en" sz="1200"/>
              <a:t> de la </a:t>
            </a:r>
            <a:r>
              <a:rPr lang="en" sz="1200"/>
              <a:t>iluminación</a:t>
            </a:r>
            <a:endParaRPr sz="1200"/>
          </a:p>
        </p:txBody>
      </p:sp>
      <p:sp>
        <p:nvSpPr>
          <p:cNvPr id="114" name="Google Shape;114;p21"/>
          <p:cNvSpPr txBox="1"/>
          <p:nvPr>
            <p:ph idx="4294967295" type="body"/>
          </p:nvPr>
        </p:nvSpPr>
        <p:spPr>
          <a:xfrm>
            <a:off x="4584180" y="3108900"/>
            <a:ext cx="2177400" cy="4362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t>Torre de agua</a:t>
            </a:r>
            <a:endParaRPr/>
          </a:p>
        </p:txBody>
      </p:sp>
      <p:cxnSp>
        <p:nvCxnSpPr>
          <p:cNvPr id="115" name="Google Shape;115;p21"/>
          <p:cNvCxnSpPr/>
          <p:nvPr/>
        </p:nvCxnSpPr>
        <p:spPr>
          <a:xfrm>
            <a:off x="5554075" y="3613683"/>
            <a:ext cx="270900" cy="0"/>
          </a:xfrm>
          <a:prstGeom prst="straightConnector1">
            <a:avLst/>
          </a:prstGeom>
          <a:noFill/>
          <a:ln cap="flat" cmpd="sng" w="9525">
            <a:solidFill>
              <a:schemeClr val="dk1"/>
            </a:solidFill>
            <a:prstDash val="solid"/>
            <a:round/>
            <a:headEnd len="sm" w="sm" type="none"/>
            <a:tailEnd len="sm" w="sm" type="none"/>
          </a:ln>
        </p:spPr>
      </p:cxnSp>
      <p:sp>
        <p:nvSpPr>
          <p:cNvPr id="116" name="Google Shape;116;p21"/>
          <p:cNvSpPr txBox="1"/>
          <p:nvPr>
            <p:ph idx="4294967295" type="body"/>
          </p:nvPr>
        </p:nvSpPr>
        <p:spPr>
          <a:xfrm>
            <a:off x="6793801" y="3108900"/>
            <a:ext cx="2177400" cy="4362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t>Lampara antigua</a:t>
            </a:r>
            <a:endParaRPr/>
          </a:p>
        </p:txBody>
      </p:sp>
      <p:cxnSp>
        <p:nvCxnSpPr>
          <p:cNvPr id="117" name="Google Shape;117;p21"/>
          <p:cNvCxnSpPr/>
          <p:nvPr/>
        </p:nvCxnSpPr>
        <p:spPr>
          <a:xfrm>
            <a:off x="7747050" y="3613683"/>
            <a:ext cx="270900" cy="0"/>
          </a:xfrm>
          <a:prstGeom prst="straightConnector1">
            <a:avLst/>
          </a:prstGeom>
          <a:noFill/>
          <a:ln cap="flat" cmpd="sng" w="9525">
            <a:solidFill>
              <a:schemeClr val="dk1"/>
            </a:solidFill>
            <a:prstDash val="solid"/>
            <a:round/>
            <a:headEnd len="sm" w="sm" type="none"/>
            <a:tailEnd len="sm" w="sm" type="none"/>
          </a:ln>
        </p:spPr>
      </p:cxnSp>
      <p:sp>
        <p:nvSpPr>
          <p:cNvPr id="118" name="Google Shape;118;p21"/>
          <p:cNvSpPr txBox="1"/>
          <p:nvPr>
            <p:ph idx="4294967295" type="body"/>
          </p:nvPr>
        </p:nvSpPr>
        <p:spPr>
          <a:xfrm>
            <a:off x="6793800" y="3641648"/>
            <a:ext cx="2177400" cy="13149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1200"/>
              </a:spcAft>
              <a:buNone/>
            </a:pPr>
            <a:r>
              <a:rPr lang="en" sz="1200"/>
              <a:t>A </a:t>
            </a:r>
            <a:r>
              <a:rPr lang="en" sz="1200"/>
              <a:t>través</a:t>
            </a:r>
            <a:r>
              <a:rPr lang="en" sz="1200"/>
              <a:t> del mapa de normales se logran las formas en la parte blanca de la </a:t>
            </a:r>
            <a:r>
              <a:rPr lang="en" sz="1200"/>
              <a:t>lámpara</a:t>
            </a:r>
            <a:r>
              <a:rPr lang="en" sz="1200"/>
              <a:t>, ya que esta es solo una superficie plana y el mapa añadido aporta el relieve</a:t>
            </a:r>
            <a:endParaRPr sz="1200"/>
          </a:p>
        </p:txBody>
      </p:sp>
      <p:pic>
        <p:nvPicPr>
          <p:cNvPr id="119" name="Google Shape;119;p21"/>
          <p:cNvPicPr preferRelativeResize="0"/>
          <p:nvPr/>
        </p:nvPicPr>
        <p:blipFill rotWithShape="1">
          <a:blip r:embed="rId3">
            <a:alphaModFix/>
          </a:blip>
          <a:srcRect b="23611" l="0" r="39609" t="0"/>
          <a:stretch/>
        </p:blipFill>
        <p:spPr>
          <a:xfrm>
            <a:off x="282250" y="1202300"/>
            <a:ext cx="1942800" cy="1942800"/>
          </a:xfrm>
          <a:prstGeom prst="ellipse">
            <a:avLst/>
          </a:prstGeom>
          <a:noFill/>
          <a:ln>
            <a:noFill/>
          </a:ln>
        </p:spPr>
      </p:pic>
      <p:pic>
        <p:nvPicPr>
          <p:cNvPr id="120" name="Google Shape;120;p21"/>
          <p:cNvPicPr preferRelativeResize="0"/>
          <p:nvPr/>
        </p:nvPicPr>
        <p:blipFill rotWithShape="1">
          <a:blip r:embed="rId4">
            <a:alphaModFix/>
          </a:blip>
          <a:srcRect b="8781" l="0" r="0" t="4269"/>
          <a:stretch/>
        </p:blipFill>
        <p:spPr>
          <a:xfrm>
            <a:off x="2491850" y="1168050"/>
            <a:ext cx="1942800" cy="2011200"/>
          </a:xfrm>
          <a:prstGeom prst="ellipse">
            <a:avLst/>
          </a:prstGeom>
          <a:noFill/>
          <a:ln>
            <a:noFill/>
          </a:ln>
        </p:spPr>
      </p:pic>
      <p:pic>
        <p:nvPicPr>
          <p:cNvPr id="121" name="Google Shape;121;p21"/>
          <p:cNvPicPr preferRelativeResize="0"/>
          <p:nvPr/>
        </p:nvPicPr>
        <p:blipFill rotWithShape="1">
          <a:blip r:embed="rId5">
            <a:alphaModFix/>
          </a:blip>
          <a:srcRect b="18573" l="0" r="0" t="0"/>
          <a:stretch/>
        </p:blipFill>
        <p:spPr>
          <a:xfrm>
            <a:off x="6846443" y="1168050"/>
            <a:ext cx="2072100" cy="2011200"/>
          </a:xfrm>
          <a:prstGeom prst="ellipse">
            <a:avLst/>
          </a:prstGeom>
          <a:noFill/>
          <a:ln>
            <a:noFill/>
          </a:ln>
        </p:spPr>
      </p:pic>
      <p:pic>
        <p:nvPicPr>
          <p:cNvPr id="122" name="Google Shape;122;p21"/>
          <p:cNvPicPr preferRelativeResize="0"/>
          <p:nvPr/>
        </p:nvPicPr>
        <p:blipFill>
          <a:blip r:embed="rId6">
            <a:alphaModFix/>
          </a:blip>
          <a:stretch>
            <a:fillRect/>
          </a:stretch>
        </p:blipFill>
        <p:spPr>
          <a:xfrm>
            <a:off x="4718125" y="1179447"/>
            <a:ext cx="1942800" cy="19884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